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21" r:id="rId3"/>
    <p:sldId id="280" r:id="rId4"/>
    <p:sldId id="319" r:id="rId5"/>
    <p:sldId id="288" r:id="rId6"/>
    <p:sldId id="309" r:id="rId7"/>
    <p:sldId id="312" r:id="rId8"/>
    <p:sldId id="313" r:id="rId9"/>
    <p:sldId id="311" r:id="rId10"/>
    <p:sldId id="315" r:id="rId11"/>
    <p:sldId id="314" r:id="rId12"/>
    <p:sldId id="317" r:id="rId13"/>
    <p:sldId id="316" r:id="rId14"/>
    <p:sldId id="32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F14CDD4D-B975-444B-A4DF-76BDEB24F7C4}">
          <p14:sldIdLst>
            <p14:sldId id="256"/>
            <p14:sldId id="321"/>
            <p14:sldId id="280"/>
            <p14:sldId id="319"/>
            <p14:sldId id="288"/>
            <p14:sldId id="309"/>
            <p14:sldId id="312"/>
            <p14:sldId id="313"/>
            <p14:sldId id="311"/>
            <p14:sldId id="315"/>
            <p14:sldId id="314"/>
            <p14:sldId id="317"/>
            <p14:sldId id="316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1BD1"/>
    <a:srgbClr val="FF3300"/>
    <a:srgbClr val="00A6CA"/>
    <a:srgbClr val="7C1AC7"/>
    <a:srgbClr val="00AFA8"/>
    <a:srgbClr val="FF8B81"/>
    <a:srgbClr val="F16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 autoAdjust="0"/>
    <p:restoredTop sz="95303" autoAdjust="0"/>
  </p:normalViewPr>
  <p:slideViewPr>
    <p:cSldViewPr snapToGrid="0" snapToObjects="1">
      <p:cViewPr>
        <p:scale>
          <a:sx n="90" d="100"/>
          <a:sy n="90" d="100"/>
        </p:scale>
        <p:origin x="66" y="-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525C9-165E-47E9-8050-8F1AE281487F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51021-185B-4714-8E5A-D665EF16E6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84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51021-185B-4714-8E5A-D665EF16E63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13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582FA2E-C550-6D4A-9C8D-70C4B4A59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0623430-21F6-D447-A39E-7A03F8E11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3D18E9C-66F4-604A-A334-DDCC8144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49B07-5B57-4AEE-8E94-9EBA4C7A0C17}" type="datetime1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DB84B32-9873-B14F-BDBD-7F36BA14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2681C76-760B-7349-91E3-BF8BB140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6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6EB087-2969-7149-938B-FD3BC981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A1A83F5-B43B-5349-8C79-CDB3B9BB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FA5985A-FE3E-F640-AB97-1B08A75A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48EF-CDF7-42AB-A669-ED194F1EC796}" type="datetime1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8950C2C-763C-5C43-B775-441D6AF3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6AD6F97-D9F8-FD41-A84D-70E0388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32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A32E997-0E72-494E-ACEF-FB2231520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89ADDEC6-DD82-8643-802A-3CE41A39B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65A12C4-30C6-8B48-894A-EAA1451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C146-A9CC-4685-B7C7-C0C6D70AAFBD}" type="datetime1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254D9BE-04E7-2A4B-98FF-24A0A19A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EE33DC7-26EE-9A4A-BE5F-9E8228EC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E72A407-D385-2744-826D-CA2C9A99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85247F5-83A4-B048-BC9C-937348AE4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D1A8372-9F9F-5940-B634-6FF77E86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292F5-4399-4647-859F-5E595B190CC5}" type="datetime1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9F7EAC2-5DC7-1A4F-8052-0407194A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EF4A37A-6F69-804F-9817-8F4B736F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7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1F9BCF-DD4F-F648-AF55-1DDBC030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43751CA-9283-8048-8309-EC54A6FA9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CA8BEDA-5BA5-D54C-815B-269867A2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F524-C3CE-4DEC-AA4E-91523CAAD843}" type="datetime1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B73B4B2-EECF-E247-B739-EA7CA54D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1B6F861-9001-5C44-B4FE-37B2F4E2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1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1049E13-D630-4540-A04C-6A6AA529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1E2AE7E-4CE5-EB46-AFB8-114207869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52EC747-BE94-4346-906F-984743F1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3B5BDC8-270D-F947-B3AF-8948D181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CB03-216B-4C04-99D0-3CCD2D1A38D2}" type="datetime1">
              <a:rPr lang="ru-RU" smtClean="0"/>
              <a:t>22.07.2022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0757E74-DAE1-B848-B706-63218613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75D0C0B-A5D4-EB49-B697-8E7F3F4F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272D4A-954D-B947-AC85-7E7B00C0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7D44BFA-BDE6-4D41-868E-4354E35FA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DDBCB6F-1E12-F648-A8C4-DC3AF6389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413A08A-D604-D04B-999F-51DB2754F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BCB4B0B6-90D3-6149-A6CA-DD1761C94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FC0969FC-8130-A643-865B-AE494250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9F08-C599-4597-87EA-A400732EEDD5}" type="datetime1">
              <a:rPr lang="ru-RU" smtClean="0"/>
              <a:t>22.07.2022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655BBD35-4CDE-C44F-9A50-16DEAA95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CAD3D35-2B33-244C-98CF-E7545CC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73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2D47AF-3ECF-004D-8AC5-7D523626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B18C34B5-2F27-BF4E-871F-D0A86FBD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3E41-B425-4718-9F8F-10BFDEEC835A}" type="datetime1">
              <a:rPr lang="ru-RU" smtClean="0"/>
              <a:t>22.07.2022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0E68556-66E7-3F46-94B0-7C53DA22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A379B62-590D-A548-9456-CE53626A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DD4DF922-540C-C541-A53E-4B4A53CB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CEE81-0AF9-44A1-948F-44CC6A07F007}" type="datetime1">
              <a:rPr lang="ru-RU" smtClean="0"/>
              <a:t>22.07.2022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92FB4C9D-A59A-7A4F-A9EB-7594988B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7920D9D-65DC-054E-AE21-58EFF18D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1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BB21D5-C5E3-F14B-BB26-227E25ED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D807FC5-4987-3B45-BC73-593DD476E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5B38077-55DF-8647-9406-0C8E4B2D5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3EC4969-F3B9-9B41-B4D0-0D925C5F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BA49-40E6-443B-BB57-451E345B1428}" type="datetime1">
              <a:rPr lang="ru-RU" smtClean="0"/>
              <a:t>22.07.2022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A931065-30B7-5A4D-84B2-3F04199D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DF8933D-52AA-E14F-BBD5-08D2C83A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7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3FDDA7-91BF-5F47-B227-E2330DAA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D0874181-AD2C-1147-B64D-DA8C41BD7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BA0DF5D-C195-FF47-B8FE-C473FEC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C29FF5C4-B540-3F49-BD6D-0D5A84BD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0227D-CA5D-4602-9403-9EFB0A36102B}" type="datetime1">
              <a:rPr lang="ru-RU" smtClean="0"/>
              <a:t>22.07.2022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30E39A1-50BA-CE4D-899F-C4AB61C5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83627E7-4649-8A45-938F-5A2FBE1E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89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E7BC05-78AA-B645-B1C5-05F0BE6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E2925F5-D5A5-2F40-AA8F-9FE1A1B84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B439903-BCFA-8643-8031-92F293C4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31583-DC0A-4601-9A67-AE18C5E1075A}" type="datetime1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81DD715-2568-6049-86F8-98C95B397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E53522E-DCE3-BC42-988B-931ABE11F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92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10" Type="http://schemas.microsoft.com/office/2007/relationships/hdphoto" Target="../media/hdphoto1.wdp"/><Relationship Id="rId4" Type="http://schemas.openxmlformats.org/officeDocument/2006/relationships/image" Target="../media/image18.emf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0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554158" y="185295"/>
            <a:ext cx="483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Постобработка ключа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524670"/>
              </p:ext>
            </p:extLst>
          </p:nvPr>
        </p:nvGraphicFramePr>
        <p:xfrm>
          <a:off x="1554158" y="1265274"/>
          <a:ext cx="7865378" cy="4878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CorelDRAW" r:id="rId4" imgW="7281688" imgH="4515785" progId="CorelDraw.Graphic.22">
                  <p:embed/>
                </p:oleObj>
              </mc:Choice>
              <mc:Fallback>
                <p:oleObj name="CorelDRAW" r:id="rId4" imgW="7281688" imgH="4515785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4158" y="1265274"/>
                        <a:ext cx="7865378" cy="4878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5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554158" y="185295"/>
            <a:ext cx="6721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Алгоритмы коррекции ошибок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6278" t="3553" r="5764"/>
          <a:stretch/>
        </p:blipFill>
        <p:spPr>
          <a:xfrm>
            <a:off x="132346" y="1700951"/>
            <a:ext cx="4156750" cy="2823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78" y="4820524"/>
            <a:ext cx="4400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Эффективен </a:t>
            </a:r>
            <a:r>
              <a:rPr lang="ru-RU" dirty="0" smtClean="0"/>
              <a:t>при уровне </a:t>
            </a:r>
            <a:r>
              <a:rPr lang="en-US" dirty="0" smtClean="0"/>
              <a:t>QBER</a:t>
            </a:r>
            <a:r>
              <a:rPr lang="ru-RU" dirty="0" smtClean="0"/>
              <a:t> </a:t>
            </a:r>
            <a:r>
              <a:rPr lang="en-US" dirty="0" smtClean="0"/>
              <a:t>&lt;5</a:t>
            </a:r>
            <a:r>
              <a:rPr lang="en-US" dirty="0" smtClean="0"/>
              <a:t>%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уровне </a:t>
            </a:r>
            <a:r>
              <a:rPr lang="en-US" dirty="0"/>
              <a:t>QBER</a:t>
            </a:r>
            <a:r>
              <a:rPr lang="ru-RU" dirty="0"/>
              <a:t> 2% теряется </a:t>
            </a:r>
            <a:r>
              <a:rPr lang="ru-RU" dirty="0" smtClean="0"/>
              <a:t>25</a:t>
            </a:r>
            <a:r>
              <a:rPr lang="en-US" dirty="0" smtClean="0"/>
              <a:t>%</a:t>
            </a:r>
            <a:r>
              <a:rPr lang="ru-RU" dirty="0" smtClean="0"/>
              <a:t> </a:t>
            </a:r>
            <a:r>
              <a:rPr lang="ru-RU" dirty="0"/>
              <a:t>длины ключа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4431" t="5307" r="3124" b="6223"/>
          <a:stretch/>
        </p:blipFill>
        <p:spPr>
          <a:xfrm>
            <a:off x="8155327" y="1781485"/>
            <a:ext cx="3778740" cy="26920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74804" y="4921554"/>
            <a:ext cx="3594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</a:t>
            </a:r>
            <a:r>
              <a:rPr lang="ru-RU" dirty="0" smtClean="0"/>
              <a:t>уровне </a:t>
            </a:r>
            <a:r>
              <a:rPr lang="en-US" dirty="0" smtClean="0"/>
              <a:t>QBER</a:t>
            </a:r>
            <a:r>
              <a:rPr lang="ru-RU" dirty="0" smtClean="0"/>
              <a:t> 2% теряется 80</a:t>
            </a:r>
            <a:r>
              <a:rPr lang="en-US" dirty="0" smtClean="0"/>
              <a:t>%</a:t>
            </a:r>
            <a:r>
              <a:rPr lang="ru-RU" dirty="0" smtClean="0"/>
              <a:t> длины </a:t>
            </a:r>
            <a:r>
              <a:rPr lang="ru-RU" dirty="0" smtClean="0"/>
              <a:t>ключа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Работает на 40% быстрее бинарного поиска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/>
          <a:srcRect t="3090" b="2562"/>
          <a:stretch/>
        </p:blipFill>
        <p:spPr>
          <a:xfrm>
            <a:off x="5039204" y="1746130"/>
            <a:ext cx="2232329" cy="31203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87132" y="4411822"/>
            <a:ext cx="4289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</a:t>
            </a:r>
            <a:r>
              <a:rPr lang="ru-RU" dirty="0" smtClean="0"/>
              <a:t>уровне </a:t>
            </a:r>
            <a:r>
              <a:rPr lang="en-US" dirty="0" smtClean="0"/>
              <a:t>QBER</a:t>
            </a:r>
            <a:r>
              <a:rPr lang="ru-RU" dirty="0" smtClean="0"/>
              <a:t> 2% теряется 87,5</a:t>
            </a:r>
            <a:r>
              <a:rPr lang="en-US" dirty="0" smtClean="0"/>
              <a:t>%</a:t>
            </a:r>
            <a:r>
              <a:rPr lang="ru-RU" dirty="0" smtClean="0"/>
              <a:t> длины </a:t>
            </a:r>
            <a:r>
              <a:rPr lang="ru-RU" dirty="0" smtClean="0"/>
              <a:t>ключа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Большой потенциал для масштабирования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H="1">
            <a:off x="4411322" y="1523108"/>
            <a:ext cx="21979" cy="4875774"/>
          </a:xfrm>
          <a:prstGeom prst="line">
            <a:avLst/>
          </a:prstGeom>
          <a:ln w="38100">
            <a:solidFill>
              <a:srgbClr val="6F1B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8004923" y="1480576"/>
            <a:ext cx="11430" cy="4918306"/>
          </a:xfrm>
          <a:prstGeom prst="line">
            <a:avLst/>
          </a:prstGeom>
          <a:ln w="38100">
            <a:solidFill>
              <a:srgbClr val="6F1B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люс 16"/>
          <p:cNvSpPr/>
          <p:nvPr/>
        </p:nvSpPr>
        <p:spPr>
          <a:xfrm>
            <a:off x="36178" y="5676743"/>
            <a:ext cx="282521" cy="27616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люс 17"/>
          <p:cNvSpPr/>
          <p:nvPr/>
        </p:nvSpPr>
        <p:spPr>
          <a:xfrm>
            <a:off x="8079494" y="5765406"/>
            <a:ext cx="282521" cy="27616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люс 18"/>
          <p:cNvSpPr/>
          <p:nvPr/>
        </p:nvSpPr>
        <p:spPr>
          <a:xfrm>
            <a:off x="18223" y="5151318"/>
            <a:ext cx="282521" cy="27616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люс 19"/>
          <p:cNvSpPr/>
          <p:nvPr/>
        </p:nvSpPr>
        <p:spPr>
          <a:xfrm>
            <a:off x="4514632" y="5765406"/>
            <a:ext cx="282521" cy="27616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>
            <a:off x="8093590" y="5121483"/>
            <a:ext cx="298167" cy="31488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Минус 20"/>
          <p:cNvSpPr/>
          <p:nvPr/>
        </p:nvSpPr>
        <p:spPr>
          <a:xfrm>
            <a:off x="4504241" y="5107320"/>
            <a:ext cx="298167" cy="31488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6336" y="1126972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Алгоритм бинарного поиска</a:t>
            </a:r>
            <a:endParaRPr lang="ru-RU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087500" y="1132166"/>
            <a:ext cx="429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Алгоритм на основе кода </a:t>
            </a:r>
            <a:r>
              <a:rPr lang="ru-RU" b="1" dirty="0"/>
              <a:t>Хэмминга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8327814" y="1125465"/>
            <a:ext cx="38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Алгоритм на основе </a:t>
            </a:r>
            <a:r>
              <a:rPr lang="en-US" b="1" dirty="0" smtClean="0"/>
              <a:t>LDPC</a:t>
            </a:r>
            <a:r>
              <a:rPr lang="ru-RU" b="1" dirty="0"/>
              <a:t>-кода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8223" y="4930318"/>
            <a:ext cx="12192000" cy="0"/>
          </a:xfrm>
          <a:prstGeom prst="line">
            <a:avLst/>
          </a:prstGeom>
          <a:ln w="38100">
            <a:solidFill>
              <a:srgbClr val="6F1B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Минус 29"/>
          <p:cNvSpPr/>
          <p:nvPr/>
        </p:nvSpPr>
        <p:spPr>
          <a:xfrm>
            <a:off x="4496783" y="4949880"/>
            <a:ext cx="298167" cy="31488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Минус 30"/>
          <p:cNvSpPr/>
          <p:nvPr/>
        </p:nvSpPr>
        <p:spPr>
          <a:xfrm>
            <a:off x="8133227" y="4985199"/>
            <a:ext cx="298167" cy="314880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0" y="5607966"/>
            <a:ext cx="12192000" cy="0"/>
          </a:xfrm>
          <a:prstGeom prst="line">
            <a:avLst/>
          </a:prstGeom>
          <a:ln w="38100">
            <a:solidFill>
              <a:srgbClr val="6F1B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320790" y="2023110"/>
            <a:ext cx="5688330" cy="334899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554158" y="185295"/>
            <a:ext cx="6721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Шифрование картинки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6775" t="5500" r="5983" b="1167"/>
          <a:stretch/>
        </p:blipFill>
        <p:spPr>
          <a:xfrm>
            <a:off x="6608410" y="2181306"/>
            <a:ext cx="4981609" cy="30422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12" y="1097510"/>
            <a:ext cx="5802148" cy="51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554158" y="185295"/>
            <a:ext cx="6302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Итоги проекта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DFC80C8-41C7-9491-A374-3633A2C5E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" t="1544" r="-212" b="1762"/>
          <a:stretch/>
        </p:blipFill>
        <p:spPr>
          <a:xfrm>
            <a:off x="6406890" y="2249216"/>
            <a:ext cx="5385623" cy="357759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1945B6AC-CB52-8879-9E04-589485F831E9}"/>
              </a:ext>
            </a:extLst>
          </p:cNvPr>
          <p:cNvSpPr/>
          <p:nvPr/>
        </p:nvSpPr>
        <p:spPr>
          <a:xfrm>
            <a:off x="6579620" y="1617405"/>
            <a:ext cx="5040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Шпионы </a:t>
            </a:r>
            <a:r>
              <a:rPr lang="ru-RU" sz="36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после проекта:</a:t>
            </a:r>
            <a:endParaRPr lang="ru-RU" sz="36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82521" y="2219258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Подобраны </a:t>
            </a:r>
            <a:r>
              <a:rPr lang="ru-RU" sz="2000" dirty="0"/>
              <a:t>параметры системы КРК с помощью </a:t>
            </a:r>
            <a:r>
              <a:rPr lang="ru-RU" sz="2000" dirty="0" smtClean="0"/>
              <a:t>симуляции</a:t>
            </a:r>
            <a:endParaRPr lang="ru-RU" sz="2000" dirty="0" smtClean="0"/>
          </a:p>
          <a:p>
            <a:pPr marL="342900" indent="-342900">
              <a:buFont typeface="+mj-lt"/>
              <a:buAutoNum type="arabicPeriod"/>
            </a:pPr>
            <a:endParaRPr lang="ru-RU" sz="4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Подключены </a:t>
            </a:r>
            <a:r>
              <a:rPr lang="ru-RU" sz="2000" dirty="0"/>
              <a:t>волоконный и открытый квантовые </a:t>
            </a:r>
            <a:r>
              <a:rPr lang="ru-RU" sz="2000" dirty="0" smtClean="0"/>
              <a:t>каналы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Реализованы ГСЧ </a:t>
            </a:r>
            <a:r>
              <a:rPr lang="ru-RU" sz="2000" dirty="0"/>
              <a:t>для </a:t>
            </a:r>
            <a:r>
              <a:rPr lang="ru-RU" sz="2000" dirty="0" smtClean="0"/>
              <a:t>КРК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Исправлены </a:t>
            </a:r>
            <a:r>
              <a:rPr lang="ru-RU" sz="2000" dirty="0"/>
              <a:t>ошибки в распределенном ключе, </a:t>
            </a:r>
            <a:r>
              <a:rPr lang="ru-RU" sz="2000" dirty="0" smtClean="0"/>
              <a:t>усилена секретность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Реализовано </a:t>
            </a:r>
            <a:r>
              <a:rPr lang="ru-RU" sz="2000" dirty="0"/>
              <a:t>общение устройств через зашифрованный </a:t>
            </a:r>
            <a:r>
              <a:rPr lang="ru-RU" sz="2000" dirty="0" smtClean="0"/>
              <a:t>канал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/>
              <a:t>Разработана </a:t>
            </a:r>
            <a:r>
              <a:rPr lang="ru-RU" sz="2000" dirty="0"/>
              <a:t>систему шифрования данных на основе КРК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03061" y="16059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 smtClean="0"/>
              <a:t>Результаты: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86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3390682" y="1757735"/>
            <a:ext cx="5530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Gilroy Bold"/>
              </a:rPr>
              <a:t>Квантовый шум света</a:t>
            </a:r>
          </a:p>
        </p:txBody>
      </p:sp>
      <p:pic>
        <p:nvPicPr>
          <p:cNvPr id="3074" name="Picture 2" descr="https://thumb.tildacdn.com/tild3832-3031-4033-b732-633833316264/-/resize/168x/-/format/webp/q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9" y="5676880"/>
            <a:ext cx="2432146" cy="52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s://thumb.tildacdn.com/tild6561-3138-4435-b837-373334343161/-/resize/168x/-/format/webp/Logo_RA_quntum_eng_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62" y="5495609"/>
            <a:ext cx="2560973" cy="8296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8799180" y="5111832"/>
            <a:ext cx="3130552" cy="16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3390682" y="1757735"/>
            <a:ext cx="5530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Gilroy Bold"/>
              </a:rPr>
              <a:t>Квантовый шум света</a:t>
            </a:r>
          </a:p>
        </p:txBody>
      </p:sp>
      <p:pic>
        <p:nvPicPr>
          <p:cNvPr id="3074" name="Picture 2" descr="https://thumb.tildacdn.com/tild3832-3031-4033-b732-633833316264/-/resize/168x/-/format/webp/q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9" y="5676880"/>
            <a:ext cx="2432146" cy="52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s://thumb.tildacdn.com/tild6561-3138-4435-b837-373334343161/-/resize/168x/-/format/webp/Logo_RA_quntum_eng_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62" y="5495609"/>
            <a:ext cx="2560973" cy="8296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8799180" y="5111832"/>
            <a:ext cx="3130552" cy="16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4" y="128420"/>
            <a:ext cx="853442" cy="853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262057" y="185295"/>
            <a:ext cx="574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Команда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3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410466" y="6010809"/>
            <a:ext cx="162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cs typeface="Arial" panose="020B0604020202020204" pitchFamily="34" charset="0"/>
              </a:rPr>
              <a:t>Орлов С. С</a:t>
            </a:r>
            <a:r>
              <a:rPr lang="en-US" dirty="0">
                <a:cs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246674" y="3323543"/>
            <a:ext cx="2098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Arial" panose="020B0604020202020204" pitchFamily="34" charset="0"/>
              </a:rPr>
              <a:t>Ефременко И. С.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9925237" y="6012821"/>
            <a:ext cx="1888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cs typeface="Arial" panose="020B0604020202020204" pitchFamily="34" charset="0"/>
              </a:rPr>
              <a:t>Сакулин</a:t>
            </a:r>
            <a:r>
              <a:rPr lang="ru-RU" dirty="0">
                <a:cs typeface="Arial" panose="020B0604020202020204" pitchFamily="34" charset="0"/>
              </a:rPr>
              <a:t> И. М.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653252" y="6012821"/>
            <a:ext cx="1697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cs typeface="Arial" panose="020B0604020202020204" pitchFamily="34" charset="0"/>
              </a:rPr>
              <a:t>Визило</a:t>
            </a:r>
            <a:r>
              <a:rPr lang="ru-RU" dirty="0">
                <a:cs typeface="Arial" panose="020B0604020202020204" pitchFamily="34" charset="0"/>
              </a:rPr>
              <a:t> В. В.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825891" y="3331083"/>
            <a:ext cx="168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Arial" panose="020B0604020202020204" pitchFamily="34" charset="0"/>
              </a:rPr>
              <a:t>Гордеев В. В.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496903" y="3340271"/>
            <a:ext cx="1838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cs typeface="Arial" panose="020B0604020202020204" pitchFamily="34" charset="0"/>
              </a:rPr>
              <a:t>Черников В. В.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4D6315E7-EB0C-45CD-E2E0-C39CDCC5C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0" t="17069" r="6302" b="28667"/>
          <a:stretch/>
        </p:blipFill>
        <p:spPr>
          <a:xfrm>
            <a:off x="7552292" y="1257773"/>
            <a:ext cx="1847990" cy="2020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EE3061B9-F32B-8CA9-A8F8-354DCA67A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" t="28129" b="14333"/>
          <a:stretch/>
        </p:blipFill>
        <p:spPr>
          <a:xfrm>
            <a:off x="7471863" y="3766478"/>
            <a:ext cx="1965671" cy="224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96B6DE3F-F497-8E6F-877F-BEC376F5F8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24" b="12866"/>
          <a:stretch/>
        </p:blipFill>
        <p:spPr>
          <a:xfrm>
            <a:off x="9723222" y="1257773"/>
            <a:ext cx="1776312" cy="206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xmlns="" id="{FB3DEE64-411C-C33D-E3B0-4AF268B397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2" t="25402" r="-1997" b="7527"/>
          <a:stretch/>
        </p:blipFill>
        <p:spPr>
          <a:xfrm>
            <a:off x="5299913" y="1257772"/>
            <a:ext cx="1813959" cy="205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F2895377-2B3B-0A34-24F7-9D417DAF2D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184" t="27889" b="18318"/>
          <a:stretch/>
        </p:blipFill>
        <p:spPr>
          <a:xfrm>
            <a:off x="9739132" y="3766477"/>
            <a:ext cx="1871629" cy="222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3D9F442-FCF0-38B5-4EFC-86C13F1EE7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0" t="28039" b="10136"/>
          <a:stretch/>
        </p:blipFill>
        <p:spPr>
          <a:xfrm>
            <a:off x="5243893" y="3766477"/>
            <a:ext cx="1888967" cy="2187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629" y="1364376"/>
            <a:ext cx="2452871" cy="1839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18" y="3563678"/>
            <a:ext cx="1747931" cy="2330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8387" y="3563678"/>
            <a:ext cx="1733022" cy="2310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51121" y="5889158"/>
            <a:ext cx="162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cs typeface="Arial" panose="020B0604020202020204" pitchFamily="34" charset="0"/>
              </a:rPr>
              <a:t>Петров</a:t>
            </a:r>
            <a:r>
              <a:rPr lang="ru-RU" dirty="0" smtClean="0">
                <a:cs typeface="Arial" panose="020B0604020202020204" pitchFamily="34" charset="0"/>
              </a:rPr>
              <a:t> </a:t>
            </a:r>
            <a:r>
              <a:rPr lang="ru-RU" dirty="0">
                <a:cs typeface="Arial" panose="020B0604020202020204" pitchFamily="34" charset="0"/>
              </a:rPr>
              <a:t>И</a:t>
            </a:r>
            <a:r>
              <a:rPr lang="ru-RU" dirty="0" smtClean="0">
                <a:cs typeface="Arial" panose="020B0604020202020204" pitchFamily="34" charset="0"/>
              </a:rPr>
              <a:t>. </a:t>
            </a:r>
            <a:r>
              <a:rPr lang="ru-RU" dirty="0">
                <a:cs typeface="Arial" panose="020B0604020202020204" pitchFamily="34" charset="0"/>
              </a:rPr>
              <a:t>В</a:t>
            </a:r>
            <a:r>
              <a:rPr lang="en-US" dirty="0" smtClean="0">
                <a:cs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554285" y="5899790"/>
            <a:ext cx="180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cs typeface="Arial" panose="020B0604020202020204" pitchFamily="34" charset="0"/>
              </a:rPr>
              <a:t>Жаринов А. </a:t>
            </a:r>
            <a:r>
              <a:rPr lang="ru-RU" dirty="0">
                <a:cs typeface="Arial" panose="020B0604020202020204" pitchFamily="34" charset="0"/>
              </a:rPr>
              <a:t>Н</a:t>
            </a:r>
            <a:r>
              <a:rPr lang="en-US" dirty="0" smtClean="0">
                <a:cs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668254" y="3175679"/>
            <a:ext cx="162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cs typeface="Arial" panose="020B0604020202020204" pitchFamily="34" charset="0"/>
              </a:rPr>
              <a:t>Казиева</a:t>
            </a:r>
            <a:r>
              <a:rPr lang="ru-RU" dirty="0" smtClean="0">
                <a:cs typeface="Arial" panose="020B0604020202020204" pitchFamily="34" charset="0"/>
              </a:rPr>
              <a:t> </a:t>
            </a:r>
            <a:r>
              <a:rPr lang="ru-RU" dirty="0">
                <a:cs typeface="Arial" panose="020B0604020202020204" pitchFamily="34" charset="0"/>
              </a:rPr>
              <a:t>Т</a:t>
            </a:r>
            <a:r>
              <a:rPr lang="ru-RU" dirty="0" smtClean="0">
                <a:cs typeface="Arial" panose="020B0604020202020204" pitchFamily="34" charset="0"/>
              </a:rPr>
              <a:t>. </a:t>
            </a:r>
            <a:r>
              <a:rPr lang="ru-RU" dirty="0">
                <a:cs typeface="Arial" panose="020B0604020202020204" pitchFamily="34" charset="0"/>
              </a:rPr>
              <a:t>В</a:t>
            </a:r>
            <a:r>
              <a:rPr lang="en-US" dirty="0" smtClean="0">
                <a:cs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6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0"/>
          <p:cNvSpPr txBox="1">
            <a:spLocks noGrp="1"/>
          </p:cNvSpPr>
          <p:nvPr>
            <p:ph type="title"/>
          </p:nvPr>
        </p:nvSpPr>
        <p:spPr>
          <a:xfrm>
            <a:off x="1362971" y="244097"/>
            <a:ext cx="30766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b="1" dirty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Актуальность</a:t>
            </a:r>
            <a:endParaRPr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CC62E547-D612-46BE-885E-2BE64A90670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270160" y="1116884"/>
            <a:ext cx="9880760" cy="4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Char char="•"/>
              <a:defRPr sz="2400" b="1">
                <a:solidFill>
                  <a:srgbClr val="0099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000">
                <a:solidFill>
                  <a:schemeClr val="bg2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+mn-lt"/>
                <a:cs typeface="+mn-cs"/>
              </a:defRPr>
            </a:lvl9pPr>
          </a:lstStyle>
          <a:p>
            <a:pPr indent="19050" algn="ctr">
              <a:lnSpc>
                <a:spcPct val="90000"/>
              </a:lnSpc>
              <a:buFontTx/>
              <a:buNone/>
            </a:pPr>
            <a:r>
              <a:rPr lang="ru-RU" sz="2000" b="0" i="1" dirty="0">
                <a:solidFill>
                  <a:schemeClr val="tx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Искусство обмена секретными сообщениями </a:t>
            </a:r>
            <a:endParaRPr lang="en-US" sz="2000" b="0" i="1" dirty="0">
              <a:solidFill>
                <a:schemeClr val="tx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indent="19050" algn="ctr">
              <a:lnSpc>
                <a:spcPct val="90000"/>
              </a:lnSpc>
              <a:buFontTx/>
              <a:buNone/>
            </a:pPr>
            <a:r>
              <a:rPr lang="ru-RU" sz="2000" b="0" i="1" dirty="0">
                <a:solidFill>
                  <a:schemeClr val="tx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посредством несекретных каналов</a:t>
            </a:r>
            <a:r>
              <a:rPr lang="en-US" sz="2000" b="0" i="1" dirty="0">
                <a:solidFill>
                  <a:schemeClr val="tx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70A5CA4B-DAB0-4E53-8E00-54ACBCDCD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567" y="1860077"/>
            <a:ext cx="6209144" cy="160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81834A02-504B-4346-B4C3-2F49B225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15" y="2441847"/>
            <a:ext cx="1296988" cy="277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7246DDD2-F103-40EC-B7B5-39E4666B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81" y="2586684"/>
            <a:ext cx="823913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xmlns="" id="{471F3C68-841D-4D92-9CDC-1349AD818636}"/>
              </a:ext>
            </a:extLst>
          </p:cNvPr>
          <p:cNvSpPr txBox="1"/>
          <p:nvPr/>
        </p:nvSpPr>
        <p:spPr>
          <a:xfrm>
            <a:off x="83526" y="1811134"/>
            <a:ext cx="28334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ru-RU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Отправитель (Алиса)</a:t>
            </a:r>
            <a:endParaRPr lang="en-CA" sz="20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23FAFB-54C3-46EC-AF1A-303FAB341273}"/>
              </a:ext>
            </a:extLst>
          </p:cNvPr>
          <p:cNvSpPr txBox="1"/>
          <p:nvPr/>
        </p:nvSpPr>
        <p:spPr>
          <a:xfrm>
            <a:off x="2110740" y="3366670"/>
            <a:ext cx="3352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ru-RU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Шпион (Ева)</a:t>
            </a:r>
            <a:endParaRPr lang="en-CA" sz="20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EC3D88-64B1-44D7-85E6-C015733C6818}"/>
              </a:ext>
            </a:extLst>
          </p:cNvPr>
          <p:cNvSpPr txBox="1"/>
          <p:nvPr/>
        </p:nvSpPr>
        <p:spPr>
          <a:xfrm>
            <a:off x="5151407" y="1781612"/>
            <a:ext cx="23875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ru-RU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Адресат (Боб)</a:t>
            </a:r>
            <a:endParaRPr lang="en-CA" sz="20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5992FCAD-57A2-4E8D-919A-FB3C8B820F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57510" b="48047"/>
          <a:stretch/>
        </p:blipFill>
        <p:spPr>
          <a:xfrm>
            <a:off x="358140" y="2211244"/>
            <a:ext cx="1554451" cy="16092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738BF498-8CE4-42E6-A6EC-38EA05C634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8" r="17600" b="31212"/>
          <a:stretch/>
        </p:blipFill>
        <p:spPr>
          <a:xfrm>
            <a:off x="5553972" y="2153543"/>
            <a:ext cx="1582372" cy="135170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66A15116-95FC-4A59-98A8-9935A07E5F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r="24737"/>
          <a:stretch/>
        </p:blipFill>
        <p:spPr>
          <a:xfrm>
            <a:off x="2832771" y="3759879"/>
            <a:ext cx="1801020" cy="1499689"/>
          </a:xfrm>
          <a:prstGeom prst="rect">
            <a:avLst/>
          </a:prstGeom>
        </p:spPr>
      </p:pic>
      <p:sp>
        <p:nvSpPr>
          <p:cNvPr id="30" name="Text Box 23">
            <a:extLst>
              <a:ext uri="{FF2B5EF4-FFF2-40B4-BE49-F238E27FC236}">
                <a16:creationId xmlns:a16="http://schemas.microsoft.com/office/drawing/2014/main" xmlns="" id="{C6190BE8-89ED-4DD4-8C96-02672E51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138" y="5363754"/>
            <a:ext cx="1351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latinLnBrk="1"/>
            <a:r>
              <a:rPr kumimoji="1" lang="en-US" altLang="ko-KR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01101000..</a:t>
            </a:r>
          </a:p>
        </p:txBody>
      </p:sp>
      <p:sp>
        <p:nvSpPr>
          <p:cNvPr id="31" name="Text Box 24">
            <a:extLst>
              <a:ext uri="{FF2B5EF4-FFF2-40B4-BE49-F238E27FC236}">
                <a16:creationId xmlns:a16="http://schemas.microsoft.com/office/drawing/2014/main" xmlns="" id="{8DC95FD4-6CC3-4A95-A7BE-0D87A7EAF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99" y="5811429"/>
            <a:ext cx="1351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latinLnBrk="1"/>
            <a:r>
              <a:rPr kumimoji="1" lang="en-US" altLang="ko-KR" sz="200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01000101..</a:t>
            </a:r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xmlns="" id="{15DDE3D2-696A-4FF8-BA43-2258ED002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8196" y="5619461"/>
            <a:ext cx="13516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latinLnBrk="1"/>
            <a:r>
              <a:rPr kumimoji="1" lang="en-US" altLang="ko-KR" sz="200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00101101..</a:t>
            </a:r>
          </a:p>
        </p:txBody>
      </p:sp>
      <p:sp>
        <p:nvSpPr>
          <p:cNvPr id="33" name="Text Box 28">
            <a:extLst>
              <a:ext uri="{FF2B5EF4-FFF2-40B4-BE49-F238E27FC236}">
                <a16:creationId xmlns:a16="http://schemas.microsoft.com/office/drawing/2014/main" xmlns="" id="{C0D629F0-8797-469C-B014-09A64FC1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522" y="5808254"/>
            <a:ext cx="12218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latinLnBrk="1"/>
            <a:r>
              <a:rPr kumimoji="1" lang="en-US" altLang="ko-KR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0100010..</a:t>
            </a:r>
          </a:p>
        </p:txBody>
      </p:sp>
      <p:sp>
        <p:nvSpPr>
          <p:cNvPr id="34" name="AutoShape 32">
            <a:extLst>
              <a:ext uri="{FF2B5EF4-FFF2-40B4-BE49-F238E27FC236}">
                <a16:creationId xmlns:a16="http://schemas.microsoft.com/office/drawing/2014/main" xmlns="" id="{54B3B2AB-4586-4147-9D5B-2C88D96EA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284" y="5754399"/>
            <a:ext cx="1253218" cy="204787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xmlns="" id="{01A6C546-C357-4E59-87C9-D18C7EA06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622" y="5678133"/>
            <a:ext cx="13816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algn="ctr" latinLnBrk="1"/>
            <a:r>
              <a:rPr kumimoji="1" lang="ru-RU" altLang="ko-KR" sz="1800" i="1" u="sng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канал передачи</a:t>
            </a:r>
            <a:endParaRPr kumimoji="1" lang="en-US" altLang="ko-KR" sz="1800" i="1" u="sng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xmlns="" id="{6ADF093B-BB3E-487A-84A8-313CF632C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807" y="5562311"/>
            <a:ext cx="12218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latinLnBrk="1"/>
            <a:r>
              <a:rPr kumimoji="1" lang="en-US" altLang="ko-KR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0010110..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xmlns="" id="{C7FA3610-DF74-4092-B9AA-C996D2E09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9157" y="6003636"/>
            <a:ext cx="12218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latinLnBrk="1"/>
            <a:r>
              <a:rPr kumimoji="1" lang="en-US" altLang="ko-KR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0110100..</a:t>
            </a:r>
          </a:p>
        </p:txBody>
      </p:sp>
      <p:sp>
        <p:nvSpPr>
          <p:cNvPr id="38" name="AutoShape 39">
            <a:extLst>
              <a:ext uri="{FF2B5EF4-FFF2-40B4-BE49-F238E27FC236}">
                <a16:creationId xmlns:a16="http://schemas.microsoft.com/office/drawing/2014/main" xmlns="" id="{11C3D5B8-3111-42F6-B51B-38985F6BF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316" y="5703479"/>
            <a:ext cx="4311572" cy="6048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D291E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endParaRPr lang="en-US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xmlns="" id="{0BFF0D2C-322E-4043-9E5E-C91083BFC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3" y="5395438"/>
            <a:ext cx="12998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сообщение</a:t>
            </a:r>
            <a:endParaRPr lang="en-US" sz="18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xmlns="" id="{C7EC5A9F-8052-4520-8049-4C0E332D5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31" y="583103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ключ</a:t>
            </a:r>
            <a:endParaRPr lang="en-US" sz="18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xmlns="" id="{1A1A93F6-4CBB-4482-8FD4-562029129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9178" y="5409911"/>
            <a:ext cx="14478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шифрованое</a:t>
            </a:r>
            <a:br>
              <a:rPr lang="ru-RU" sz="18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</a:br>
            <a:r>
              <a:rPr lang="ru-RU" sz="18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сообщение</a:t>
            </a:r>
            <a:endParaRPr lang="en-US" sz="18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xmlns="" id="{34CCA659-B71C-4235-989C-0EBC0716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235" y="6034414"/>
            <a:ext cx="4311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Расшифрованное сообщение</a:t>
            </a:r>
            <a:endParaRPr lang="en-US" sz="18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25BCDD02-940A-6C0D-74CE-7CB3BA67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010" y="1811134"/>
            <a:ext cx="4298821" cy="2864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89FE781-69F6-8AB8-CA32-E160CF541B65}"/>
              </a:ext>
            </a:extLst>
          </p:cNvPr>
          <p:cNvSpPr txBox="1"/>
          <p:nvPr/>
        </p:nvSpPr>
        <p:spPr>
          <a:xfrm>
            <a:off x="7764013" y="4758595"/>
            <a:ext cx="41448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ru-RU" sz="1800" i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Алиса и Боб</a:t>
            </a:r>
          </a:p>
        </p:txBody>
      </p:sp>
    </p:spTree>
    <p:extLst>
      <p:ext uri="{BB962C8B-B14F-4D97-AF65-F5344CB8AC3E}">
        <p14:creationId xmlns:p14="http://schemas.microsoft.com/office/powerpoint/2010/main" val="40666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0"/>
          <p:cNvSpPr txBox="1">
            <a:spLocks noGrp="1"/>
          </p:cNvSpPr>
          <p:nvPr>
            <p:ph type="title"/>
          </p:nvPr>
        </p:nvSpPr>
        <p:spPr>
          <a:xfrm>
            <a:off x="1362971" y="244097"/>
            <a:ext cx="30766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b="1" dirty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Актуальность</a:t>
            </a:r>
            <a:endParaRPr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786072"/>
              </p:ext>
            </p:extLst>
          </p:nvPr>
        </p:nvGraphicFramePr>
        <p:xfrm>
          <a:off x="2297430" y="1136807"/>
          <a:ext cx="6676073" cy="521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CorelDRAW" r:id="rId4" imgW="5028840" imgH="3916080" progId="CorelDraw.Graphic.22">
                  <p:embed/>
                </p:oleObj>
              </mc:Choice>
              <mc:Fallback>
                <p:oleObj name="CorelDRAW" r:id="rId4" imgW="5028840" imgH="3916080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7430" y="1136807"/>
                        <a:ext cx="6676073" cy="521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9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262058" y="185295"/>
            <a:ext cx="469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Цель и задачи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DA6A325-1DE0-DC4E-AF3C-FD8955E1DB55}"/>
              </a:ext>
            </a:extLst>
          </p:cNvPr>
          <p:cNvSpPr txBox="1"/>
          <p:nvPr/>
        </p:nvSpPr>
        <p:spPr>
          <a:xfrm>
            <a:off x="348424" y="1480053"/>
            <a:ext cx="7254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cs typeface="Calibri" panose="020F0502020204030204" pitchFamily="34" charset="0"/>
              </a:rPr>
              <a:t>Цель:</a:t>
            </a:r>
          </a:p>
          <a:p>
            <a:endParaRPr lang="ru-RU" sz="500" dirty="0"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ea typeface="Tahoma" panose="020B0604030504040204" pitchFamily="34" charset="0"/>
                <a:cs typeface="Calibri" panose="020F0502020204030204" pitchFamily="34" charset="0"/>
              </a:rPr>
              <a:t>Разработка системы квантовой защиты информации для умного города.</a:t>
            </a:r>
            <a:endParaRPr lang="ru-RU" sz="2000" dirty="0">
              <a:ea typeface="Tahoma" panose="020B060403050404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ea typeface="Tahoma" panose="020B0604030504040204" pitchFamily="34" charset="0"/>
                <a:cs typeface="Calibri" panose="020F0502020204030204" pitchFamily="34" charset="0"/>
              </a:rPr>
              <a:t>	</a:t>
            </a:r>
            <a:endParaRPr lang="ru-RU" sz="2400" dirty="0"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6A325-1DE0-DC4E-AF3C-FD8955E1DB55}"/>
              </a:ext>
            </a:extLst>
          </p:cNvPr>
          <p:cNvSpPr txBox="1"/>
          <p:nvPr/>
        </p:nvSpPr>
        <p:spPr>
          <a:xfrm>
            <a:off x="282521" y="2732772"/>
            <a:ext cx="784420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cs typeface="Calibri" panose="020F0502020204030204" pitchFamily="34" charset="0"/>
              </a:rPr>
              <a:t>Задачи</a:t>
            </a:r>
            <a:r>
              <a:rPr lang="ru-RU" sz="2000" b="1" dirty="0" smtClean="0">
                <a:cs typeface="Calibri" panose="020F0502020204030204" pitchFamily="34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Внедрение системы КРК в инфраструктуру умного города: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Подбор параметров системы КРК с помощью симуляции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Подключение волоконного и открытого квантовых каналов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Реализация ГСЧ для КРК</a:t>
            </a:r>
          </a:p>
          <a:p>
            <a:pPr lvl="1" algn="just"/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Разработать систему шифрования данных на основе КРК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Исправление ошибок в распределенном ключе, усиление секретности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Общение устройств  через зашифрованный канал</a:t>
            </a:r>
            <a:endParaRPr lang="ru-RU" sz="2000" dirty="0">
              <a:cs typeface="Calibri" panose="020F0502020204030204" pitchFamily="34" charset="0"/>
            </a:endParaRPr>
          </a:p>
          <a:p>
            <a:pPr algn="just"/>
            <a:endParaRPr lang="ru-RU" sz="3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821684" y="6470650"/>
            <a:ext cx="2743200" cy="365125"/>
          </a:xfrm>
        </p:spPr>
        <p:txBody>
          <a:bodyPr/>
          <a:lstStyle/>
          <a:p>
            <a:fld id="{AE9B1CDD-9ED7-6341-AD8A-A1B648B890E6}" type="slidenum">
              <a:rPr lang="ru-RU" smtClean="0"/>
              <a:t>6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590" y="1290722"/>
            <a:ext cx="3406023" cy="48560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43781" y="169680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Боб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0502982" y="2194560"/>
            <a:ext cx="201155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0399406" y="2125920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КРК</a:t>
            </a:r>
          </a:p>
        </p:txBody>
      </p:sp>
    </p:spTree>
    <p:extLst>
      <p:ext uri="{BB962C8B-B14F-4D97-AF65-F5344CB8AC3E}">
        <p14:creationId xmlns:p14="http://schemas.microsoft.com/office/powerpoint/2010/main" val="35417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84026F5-30CC-1804-9158-B504C56C3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1" t="9317" r="11442" b="2651"/>
          <a:stretch/>
        </p:blipFill>
        <p:spPr>
          <a:xfrm>
            <a:off x="4662566" y="1115992"/>
            <a:ext cx="3044444" cy="25354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262057" y="185295"/>
            <a:ext cx="631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Разработка симуляции КРК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289134" y="1490454"/>
            <a:ext cx="3060700" cy="17780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с двумя усеченными противолежащими углами 28"/>
          <p:cNvSpPr/>
          <p:nvPr/>
        </p:nvSpPr>
        <p:spPr>
          <a:xfrm>
            <a:off x="1787766" y="1972913"/>
            <a:ext cx="1362075" cy="778734"/>
          </a:xfrm>
          <a:prstGeom prst="snip2DiagRect">
            <a:avLst/>
          </a:prstGeom>
          <a:solidFill>
            <a:srgbClr val="7C1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усеченными противолежащими углами 29"/>
          <p:cNvSpPr/>
          <p:nvPr/>
        </p:nvSpPr>
        <p:spPr>
          <a:xfrm>
            <a:off x="479634" y="1972914"/>
            <a:ext cx="914400" cy="778734"/>
          </a:xfrm>
          <a:prstGeom prst="snip2DiagRect">
            <a:avLst/>
          </a:prstGeom>
          <a:solidFill>
            <a:srgbClr val="00A6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1168348" y="1491181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Алиса</a:t>
            </a:r>
            <a:endParaRPr lang="ru-RU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19614" y="2158235"/>
            <a:ext cx="82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Лазер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0981" y="2019736"/>
            <a:ext cx="1330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Фазовый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модулятор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280813" y="3927260"/>
            <a:ext cx="3069021" cy="177800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 с двумя усеченными противолежащими углами 34"/>
          <p:cNvSpPr/>
          <p:nvPr/>
        </p:nvSpPr>
        <p:spPr>
          <a:xfrm>
            <a:off x="1787765" y="4450153"/>
            <a:ext cx="1362075" cy="778734"/>
          </a:xfrm>
          <a:prstGeom prst="snip2DiagRect">
            <a:avLst/>
          </a:prstGeom>
          <a:solidFill>
            <a:srgbClr val="7C1A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с двумя усеченными противолежащими углами 35"/>
          <p:cNvSpPr/>
          <p:nvPr/>
        </p:nvSpPr>
        <p:spPr>
          <a:xfrm>
            <a:off x="339365" y="4456195"/>
            <a:ext cx="1203077" cy="778734"/>
          </a:xfrm>
          <a:prstGeom prst="snip2DiagRect">
            <a:avLst/>
          </a:prstGeom>
          <a:solidFill>
            <a:srgbClr val="00A6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1303025" y="392798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Боб</a:t>
            </a:r>
            <a:endParaRPr lang="ru-RU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85395" y="4631247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Детектор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51535" y="4509611"/>
            <a:ext cx="1330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Фазовый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модулятор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 flipV="1">
            <a:off x="1542442" y="4839520"/>
            <a:ext cx="245323" cy="6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>
            <a:off x="1394034" y="2362280"/>
            <a:ext cx="39373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29" idx="1"/>
            <a:endCxn id="35" idx="3"/>
          </p:cNvCxnSpPr>
          <p:nvPr/>
        </p:nvCxnSpPr>
        <p:spPr>
          <a:xfrm flipH="1">
            <a:off x="2468803" y="2751647"/>
            <a:ext cx="1" cy="1698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1D89A9B-2C89-87D0-3FF3-C53930F82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7" t="8996" r="12179" b="3344"/>
          <a:stretch/>
        </p:blipFill>
        <p:spPr>
          <a:xfrm>
            <a:off x="8410074" y="1115992"/>
            <a:ext cx="3081642" cy="25594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4B555E6-8639-FBE5-F0F6-2CEF8B2A5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3" t="9249" r="7155" b="1835"/>
          <a:stretch/>
        </p:blipFill>
        <p:spPr>
          <a:xfrm>
            <a:off x="8410074" y="3636513"/>
            <a:ext cx="3236939" cy="2561852"/>
          </a:xfrm>
          <a:prstGeom prst="rect">
            <a:avLst/>
          </a:prstGeom>
        </p:spPr>
      </p:pic>
      <p:sp>
        <p:nvSpPr>
          <p:cNvPr id="55" name="Прямоугольник 54"/>
          <p:cNvSpPr/>
          <p:nvPr/>
        </p:nvSpPr>
        <p:spPr>
          <a:xfrm>
            <a:off x="3967434" y="3845186"/>
            <a:ext cx="4330143" cy="203132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/>
          <p:cNvSpPr txBox="1"/>
          <p:nvPr/>
        </p:nvSpPr>
        <p:spPr>
          <a:xfrm>
            <a:off x="3967434" y="3856616"/>
            <a:ext cx="4493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Длина ключа прямо пропорциональна квантовой эффективности детектора и количеству фотонов в импульсе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QBER</a:t>
            </a:r>
            <a:r>
              <a:rPr lang="ru-RU" dirty="0" smtClean="0"/>
              <a:t> обратно пропорционален вероятности попадания фотона на верный детектор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2642" y="116775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10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262058" y="185295"/>
            <a:ext cx="469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Квантовый канал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6105" y="4751426"/>
            <a:ext cx="61468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Коэффициент затухания: </a:t>
            </a:r>
            <a:r>
              <a:rPr lang="ru-RU" dirty="0"/>
              <a:t>0,06 </a:t>
            </a:r>
            <a:r>
              <a:rPr lang="ru-RU" dirty="0" err="1"/>
              <a:t>Дб</a:t>
            </a:r>
            <a:r>
              <a:rPr lang="ru-RU" dirty="0"/>
              <a:t>/км 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sz="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Требования к системам ввода и вывода: </a:t>
            </a:r>
            <a:r>
              <a:rPr lang="ru-RU" dirty="0" smtClean="0">
                <a:cs typeface="Calibri" panose="020F0502020204030204" pitchFamily="34" charset="0"/>
              </a:rPr>
              <a:t>±2,5 </a:t>
            </a:r>
            <a:r>
              <a:rPr lang="ru-RU" dirty="0" smtClean="0">
                <a:cs typeface="Calibri" panose="020F0502020204030204" pitchFamily="34" charset="0"/>
              </a:rPr>
              <a:t>мкм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 smtClean="0"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cs typeface="Calibri" panose="020F0502020204030204" pitchFamily="34" charset="0"/>
              </a:rPr>
              <a:t>Чувствителен  внешним засветкам и турбулентным </a:t>
            </a:r>
            <a:r>
              <a:rPr lang="ru-RU" dirty="0" smtClean="0">
                <a:cs typeface="Calibri" panose="020F0502020204030204" pitchFamily="34" charset="0"/>
              </a:rPr>
              <a:t>потокам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 smtClean="0"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cs typeface="Calibri" panose="020F0502020204030204" pitchFamily="34" charset="0"/>
              </a:rPr>
              <a:t>Не требуется оптоволокна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817" y="21551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48435" y="4762059"/>
            <a:ext cx="4877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Коэффициент затухания: 0,18 </a:t>
            </a:r>
            <a:r>
              <a:rPr lang="ru-RU" dirty="0" err="1" smtClean="0"/>
              <a:t>Дб</a:t>
            </a:r>
            <a:r>
              <a:rPr lang="ru-RU" dirty="0" smtClean="0"/>
              <a:t>/км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Сохраняет фазу, теряет </a:t>
            </a:r>
            <a:r>
              <a:rPr lang="ru-RU" dirty="0" smtClean="0"/>
              <a:t>поляризацию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Простота построения оптической </a:t>
            </a:r>
            <a:r>
              <a:rPr lang="ru-RU" dirty="0" smtClean="0"/>
              <a:t>схемы</a:t>
            </a:r>
          </a:p>
          <a:p>
            <a:pPr marL="342900" indent="-342900">
              <a:buFont typeface="+mj-lt"/>
              <a:buAutoNum type="arabicPeriod"/>
            </a:pPr>
            <a:endParaRPr lang="ru-RU" sz="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Городские сети до 100 км в любую погоду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29" y="1859616"/>
            <a:ext cx="6076950" cy="2544611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>
            <a:off x="5349901" y="1569626"/>
            <a:ext cx="0" cy="4843793"/>
          </a:xfrm>
          <a:prstGeom prst="line">
            <a:avLst/>
          </a:prstGeom>
          <a:ln w="38100">
            <a:solidFill>
              <a:srgbClr val="6F1B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8680" y="1325939"/>
            <a:ext cx="17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Оптоволокно</a:t>
            </a:r>
            <a:endParaRPr lang="ru-RU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707644" y="1341399"/>
            <a:ext cx="227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Воздушный канал</a:t>
            </a:r>
            <a:endParaRPr lang="ru-RU" b="1" dirty="0"/>
          </a:p>
        </p:txBody>
      </p:sp>
      <p:pic>
        <p:nvPicPr>
          <p:cNvPr id="4098" name="Picture 2" descr="https://f.allegroimg.com/s1024/06b9db/f249c0eb4e1183b7268aaf7a980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0"/>
          <a:stretch/>
        </p:blipFill>
        <p:spPr bwMode="auto">
          <a:xfrm>
            <a:off x="580859" y="1870249"/>
            <a:ext cx="4165981" cy="250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95740" y="4392727"/>
            <a:ext cx="17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Особенности: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838016" y="4390181"/>
            <a:ext cx="17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Особенности: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7483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7D4A6B-F669-EF43-BEA6-DB79BCD24AB8}"/>
              </a:ext>
            </a:extLst>
          </p:cNvPr>
          <p:cNvSpPr txBox="1"/>
          <p:nvPr/>
        </p:nvSpPr>
        <p:spPr>
          <a:xfrm>
            <a:off x="1554158" y="185295"/>
            <a:ext cx="705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ilroy Bold" panose="00000800000000000000" pitchFamily="2" charset="-52"/>
                <a:ea typeface="Tahoma" panose="020B0604030504040204" pitchFamily="34" charset="0"/>
                <a:cs typeface="Tahoma" panose="020B0604030504040204" pitchFamily="34" charset="0"/>
              </a:rPr>
              <a:t>Генератор случайных чисел</a:t>
            </a:r>
            <a:endParaRPr lang="ru-RU" sz="3200" b="1" dirty="0">
              <a:solidFill>
                <a:schemeClr val="bg1"/>
              </a:solidFill>
              <a:latin typeface="Gilroy Bold" panose="00000800000000000000" pitchFamily="2" charset="-5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" y="125848"/>
            <a:ext cx="853442" cy="8534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1" y="1496991"/>
            <a:ext cx="4927251" cy="471965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588" y="1612900"/>
            <a:ext cx="6537112" cy="4603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94733" y="1312325"/>
            <a:ext cx="66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Тест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9270999" y="1041509"/>
            <a:ext cx="133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Сырые данные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0604500" y="1042541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обработки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99" y="1629342"/>
            <a:ext cx="1825111" cy="43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Gilroy 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7237</TotalTime>
  <Words>380</Words>
  <Application>Microsoft Office PowerPoint</Application>
  <PresentationFormat>Широкоэкранный</PresentationFormat>
  <Paragraphs>126</Paragraphs>
  <Slides>14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Gilroy</vt:lpstr>
      <vt:lpstr>Gilroy Bold</vt:lpstr>
      <vt:lpstr>Roboto</vt:lpstr>
      <vt:lpstr>Tahoma</vt:lpstr>
      <vt:lpstr>Тема Office</vt:lpstr>
      <vt:lpstr>CorelDRAW</vt:lpstr>
      <vt:lpstr>CorelDRAW 2020 Graphic</vt:lpstr>
      <vt:lpstr>Презентация PowerPoint</vt:lpstr>
      <vt:lpstr>Презентация PowerPoint</vt:lpstr>
      <vt:lpstr>Презентация PowerPoint</vt:lpstr>
      <vt:lpstr>Актуальность</vt:lpstr>
      <vt:lpstr>Актуальность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cwn3</cp:lastModifiedBy>
  <cp:revision>190</cp:revision>
  <dcterms:created xsi:type="dcterms:W3CDTF">2019-06-25T18:08:16Z</dcterms:created>
  <dcterms:modified xsi:type="dcterms:W3CDTF">2022-07-22T20:27:13Z</dcterms:modified>
</cp:coreProperties>
</file>